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57" r:id="rId4"/>
    <p:sldId id="261" r:id="rId5"/>
    <p:sldId id="273" r:id="rId6"/>
    <p:sldId id="272" r:id="rId7"/>
    <p:sldId id="274" r:id="rId8"/>
    <p:sldId id="275" r:id="rId9"/>
    <p:sldId id="282" r:id="rId10"/>
    <p:sldId id="276" r:id="rId11"/>
    <p:sldId id="279" r:id="rId12"/>
    <p:sldId id="280" r:id="rId13"/>
    <p:sldId id="281" r:id="rId14"/>
    <p:sldId id="283" r:id="rId15"/>
    <p:sldId id="271" r:id="rId16"/>
    <p:sldId id="270" r:id="rId17"/>
  </p:sldIdLst>
  <p:sldSz cx="18288000" cy="10287000"/>
  <p:notesSz cx="6858000" cy="9144000"/>
  <p:embeddedFontLst>
    <p:embeddedFont>
      <p:font typeface="Aileron Regular" panose="020B0604020202020204" charset="0"/>
      <p:regular r:id="rId18"/>
    </p:embeddedFont>
    <p:embeddedFont>
      <p:font typeface="Aileron Regular Bold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88725" y="6388211"/>
            <a:ext cx="4531428" cy="888842"/>
            <a:chOff x="0" y="0"/>
            <a:chExt cx="19553350" cy="3835400"/>
          </a:xfrm>
        </p:grpSpPr>
        <p:sp>
          <p:nvSpPr>
            <p:cNvPr id="3" name="Freeform 3"/>
            <p:cNvSpPr/>
            <p:nvPr/>
          </p:nvSpPr>
          <p:spPr>
            <a:xfrm>
              <a:off x="-12700" y="-12700"/>
              <a:ext cx="19578751" cy="3860800"/>
            </a:xfrm>
            <a:custGeom>
              <a:avLst/>
              <a:gdLst/>
              <a:ahLst/>
              <a:cxnLst/>
              <a:rect l="l" t="t" r="r" b="b"/>
              <a:pathLst>
                <a:path w="19578751" h="3860800">
                  <a:moveTo>
                    <a:pt x="18716420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2998470"/>
                  </a:lnTo>
                  <a:cubicBezTo>
                    <a:pt x="0" y="3470910"/>
                    <a:pt x="389890" y="3860800"/>
                    <a:pt x="862330" y="3860800"/>
                  </a:cubicBezTo>
                  <a:lnTo>
                    <a:pt x="18716420" y="3860800"/>
                  </a:lnTo>
                  <a:cubicBezTo>
                    <a:pt x="19188860" y="3860800"/>
                    <a:pt x="19578751" y="3470910"/>
                    <a:pt x="19578751" y="2998470"/>
                  </a:cubicBezTo>
                  <a:lnTo>
                    <a:pt x="19578751" y="862330"/>
                  </a:lnTo>
                  <a:cubicBezTo>
                    <a:pt x="19578751" y="389890"/>
                    <a:pt x="19188860" y="0"/>
                    <a:pt x="18716420" y="0"/>
                  </a:cubicBezTo>
                  <a:close/>
                  <a:moveTo>
                    <a:pt x="19388251" y="927100"/>
                  </a:moveTo>
                  <a:lnTo>
                    <a:pt x="19388251" y="2998470"/>
                  </a:lnTo>
                  <a:cubicBezTo>
                    <a:pt x="19388251" y="3365500"/>
                    <a:pt x="19083451" y="3670300"/>
                    <a:pt x="18716420" y="3670300"/>
                  </a:cubicBezTo>
                  <a:lnTo>
                    <a:pt x="862330" y="3670300"/>
                  </a:lnTo>
                  <a:cubicBezTo>
                    <a:pt x="495300" y="3670300"/>
                    <a:pt x="190500" y="3365500"/>
                    <a:pt x="190500" y="2998470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8716420" y="190500"/>
                  </a:lnTo>
                  <a:cubicBezTo>
                    <a:pt x="19083451" y="190500"/>
                    <a:pt x="19388251" y="495300"/>
                    <a:pt x="19388251" y="862330"/>
                  </a:cubicBezTo>
                  <a:lnTo>
                    <a:pt x="19388251" y="9271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101154" cy="12913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7966968"/>
            <a:ext cx="1101154" cy="12913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6158146" y="7966968"/>
            <a:ext cx="1101154" cy="12913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6158146" y="1028700"/>
            <a:ext cx="1101154" cy="129133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70958" y="4443776"/>
            <a:ext cx="13546084" cy="178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2"/>
              </a:lnSpc>
            </a:pPr>
            <a:r>
              <a:rPr lang="en-US" sz="9600" dirty="0">
                <a:solidFill>
                  <a:srgbClr val="000000"/>
                </a:solidFill>
                <a:latin typeface="League Spartan Bold"/>
              </a:rPr>
              <a:t>PROJECT-01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29513" y="1673137"/>
            <a:ext cx="12628971" cy="2569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54"/>
              </a:lnSpc>
            </a:pPr>
            <a:r>
              <a:rPr lang="en-US" sz="8000" dirty="0">
                <a:solidFill>
                  <a:srgbClr val="F9C041"/>
                </a:solidFill>
                <a:latin typeface="Aileron Regular Bold"/>
              </a:rPr>
              <a:t>Mathematical Application in Chemical Engineering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63299" y="6603559"/>
            <a:ext cx="4182280" cy="38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4"/>
              </a:lnSpc>
            </a:pPr>
            <a:r>
              <a:rPr lang="en-US" sz="2381" spc="357" dirty="0">
                <a:solidFill>
                  <a:srgbClr val="000000"/>
                </a:solidFill>
                <a:latin typeface="Aileron Regular"/>
              </a:rPr>
              <a:t>by Advay Shirwalkar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39348" y="9234948"/>
            <a:ext cx="5638799" cy="326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dirty="0">
                <a:solidFill>
                  <a:srgbClr val="000000"/>
                </a:solidFill>
                <a:latin typeface="Montserrat"/>
              </a:rPr>
              <a:t>https://github.com/Advay2803/Math-Project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685AF9-AB0A-58C4-2AD1-6DDF86D12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957" y="7584053"/>
            <a:ext cx="1284082" cy="12878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491008"/>
            <a:ext cx="16230600" cy="1271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883"/>
              </a:lnSpc>
            </a:pPr>
            <a:r>
              <a:rPr lang="en-US" sz="6000" dirty="0">
                <a:solidFill>
                  <a:srgbClr val="F9C041"/>
                </a:solidFill>
                <a:latin typeface="League Spartan Bold"/>
              </a:rPr>
              <a:t>QUESTION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98216" y="4265916"/>
            <a:ext cx="14667653" cy="4827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 i="1" dirty="0">
                <a:solidFill>
                  <a:srgbClr val="000000"/>
                </a:solidFill>
                <a:latin typeface="Montserrat"/>
              </a:rPr>
              <a:t>Hypothesis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: For people living in county with higher population density have higher chances of getting COVID cases.</a:t>
            </a:r>
          </a:p>
          <a:p>
            <a:pPr>
              <a:lnSpc>
                <a:spcPts val="3839"/>
              </a:lnSpc>
            </a:pPr>
            <a:endParaRPr lang="en-US" sz="2399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839"/>
              </a:lnSpc>
            </a:pPr>
            <a:r>
              <a:rPr lang="en-US" sz="2399" dirty="0">
                <a:solidFill>
                  <a:srgbClr val="000000"/>
                </a:solidFill>
                <a:latin typeface="Montserrat"/>
              </a:rPr>
              <a:t>Since, the data is skewed, we use U-test.</a:t>
            </a:r>
          </a:p>
          <a:p>
            <a:pPr>
              <a:lnSpc>
                <a:spcPts val="3839"/>
              </a:lnSpc>
            </a:pPr>
            <a:endParaRPr lang="en-US" sz="2399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839"/>
              </a:lnSpc>
            </a:pPr>
            <a:r>
              <a:rPr lang="en-US" sz="2399" dirty="0">
                <a:solidFill>
                  <a:srgbClr val="000000"/>
                </a:solidFill>
                <a:latin typeface="Montserrat"/>
              </a:rPr>
              <a:t>From the python code, </a:t>
            </a:r>
            <a:r>
              <a:rPr lang="en-US" sz="2399" b="1" i="1" dirty="0">
                <a:solidFill>
                  <a:srgbClr val="000000"/>
                </a:solidFill>
                <a:latin typeface="Montserrat"/>
              </a:rPr>
              <a:t>p-value = 0.99999</a:t>
            </a:r>
          </a:p>
          <a:p>
            <a:pPr>
              <a:lnSpc>
                <a:spcPts val="3839"/>
              </a:lnSpc>
            </a:pPr>
            <a:endParaRPr lang="en-US" sz="2399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839"/>
              </a:lnSpc>
            </a:pPr>
            <a:r>
              <a:rPr lang="en-US" sz="2399" dirty="0">
                <a:solidFill>
                  <a:srgbClr val="000000"/>
                </a:solidFill>
                <a:latin typeface="Montserrat"/>
              </a:rPr>
              <a:t>Thus, our hypothesis is </a:t>
            </a:r>
            <a:r>
              <a:rPr lang="en-US" sz="2399" b="1" dirty="0">
                <a:solidFill>
                  <a:srgbClr val="00B050"/>
                </a:solidFill>
                <a:latin typeface="Montserrat"/>
              </a:rPr>
              <a:t>correct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that for people living in county with higher population density have higher chances of getting COVID cases.</a:t>
            </a:r>
          </a:p>
          <a:p>
            <a:pPr>
              <a:lnSpc>
                <a:spcPts val="3839"/>
              </a:lnSpc>
            </a:pPr>
            <a:endParaRPr lang="en-US" sz="2399" dirty="0">
              <a:solidFill>
                <a:srgbClr val="000000"/>
              </a:solidFill>
              <a:latin typeface="Montserrat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28700" y="1028700"/>
            <a:ext cx="1562949" cy="417760"/>
            <a:chOff x="0" y="0"/>
            <a:chExt cx="570168" cy="152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ED06540A-3E55-4597-8E9C-4B785CA36414}"/>
              </a:ext>
            </a:extLst>
          </p:cNvPr>
          <p:cNvSpPr txBox="1"/>
          <p:nvPr/>
        </p:nvSpPr>
        <p:spPr>
          <a:xfrm>
            <a:off x="1143000" y="8936362"/>
            <a:ext cx="4343400" cy="321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400" dirty="0">
                <a:solidFill>
                  <a:srgbClr val="000000"/>
                </a:solidFill>
                <a:latin typeface="Montserrat"/>
              </a:rPr>
              <a:t>https://github.com/Advay2803/Math-Project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8621E5C4-52DB-3441-1515-AE66A1E6FE1B}"/>
              </a:ext>
            </a:extLst>
          </p:cNvPr>
          <p:cNvSpPr txBox="1"/>
          <p:nvPr/>
        </p:nvSpPr>
        <p:spPr>
          <a:xfrm>
            <a:off x="1028700" y="2188513"/>
            <a:ext cx="16230600" cy="1682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497"/>
              </a:lnSpc>
            </a:pPr>
            <a:r>
              <a:rPr lang="en-US" sz="6600" b="0" i="0" dirty="0">
                <a:effectLst/>
                <a:latin typeface="-apple-system"/>
              </a:rPr>
              <a:t>Does population density affect the COVID infection?</a:t>
            </a:r>
            <a:endParaRPr lang="en-US" sz="6130" spc="422" dirty="0">
              <a:latin typeface="League Spartan Bold"/>
            </a:endParaRPr>
          </a:p>
        </p:txBody>
      </p:sp>
    </p:spTree>
    <p:extLst>
      <p:ext uri="{BB962C8B-B14F-4D97-AF65-F5344CB8AC3E}">
        <p14:creationId xmlns:p14="http://schemas.microsoft.com/office/powerpoint/2010/main" val="1893277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491008"/>
            <a:ext cx="16230600" cy="1271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883"/>
              </a:lnSpc>
            </a:pPr>
            <a:r>
              <a:rPr lang="en-US" sz="6000" dirty="0">
                <a:solidFill>
                  <a:srgbClr val="F9C041"/>
                </a:solidFill>
                <a:latin typeface="League Spartan Bold"/>
              </a:rPr>
              <a:t>QUESTION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10173" y="3282264"/>
            <a:ext cx="14667653" cy="6776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 i="1" dirty="0">
                <a:solidFill>
                  <a:srgbClr val="000000"/>
                </a:solidFill>
                <a:latin typeface="Montserrat"/>
              </a:rPr>
              <a:t>Hypothesis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: For people living in county with higher Air quality index have higher chances of getting COVID cases.</a:t>
            </a:r>
          </a:p>
          <a:p>
            <a:pPr>
              <a:lnSpc>
                <a:spcPts val="3839"/>
              </a:lnSpc>
            </a:pPr>
            <a:endParaRPr lang="en-US" sz="2399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839"/>
              </a:lnSpc>
            </a:pPr>
            <a:r>
              <a:rPr lang="en-US" sz="2399" dirty="0">
                <a:solidFill>
                  <a:srgbClr val="000000"/>
                </a:solidFill>
                <a:latin typeface="Montserrat"/>
              </a:rPr>
              <a:t>From the python code, </a:t>
            </a:r>
            <a:r>
              <a:rPr lang="en-US" sz="2399" b="1" i="1" dirty="0">
                <a:solidFill>
                  <a:srgbClr val="000000"/>
                </a:solidFill>
                <a:latin typeface="Montserrat"/>
              </a:rPr>
              <a:t>p-value = 0.74576</a:t>
            </a:r>
          </a:p>
          <a:p>
            <a:pPr>
              <a:lnSpc>
                <a:spcPts val="3839"/>
              </a:lnSpc>
            </a:pPr>
            <a:endParaRPr lang="en-US" sz="2399" b="1" i="1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839"/>
              </a:lnSpc>
            </a:pPr>
            <a:r>
              <a:rPr lang="en-US" sz="2399" dirty="0">
                <a:solidFill>
                  <a:srgbClr val="000000"/>
                </a:solidFill>
                <a:latin typeface="Montserrat"/>
              </a:rPr>
              <a:t>Thus, our hypothesis is </a:t>
            </a:r>
            <a:r>
              <a:rPr lang="en-US" sz="2399" b="1" dirty="0">
                <a:solidFill>
                  <a:srgbClr val="00B050"/>
                </a:solidFill>
                <a:latin typeface="Montserrat"/>
              </a:rPr>
              <a:t>almost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399" b="1" dirty="0">
                <a:solidFill>
                  <a:srgbClr val="00B050"/>
                </a:solidFill>
                <a:latin typeface="Montserrat"/>
              </a:rPr>
              <a:t>correct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that for people living in county with higher population density have higher chances of getting COVID cases.</a:t>
            </a:r>
          </a:p>
          <a:p>
            <a:pPr>
              <a:lnSpc>
                <a:spcPts val="3839"/>
              </a:lnSpc>
            </a:pPr>
            <a:endParaRPr lang="en-US" sz="2399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839"/>
              </a:lnSpc>
            </a:pPr>
            <a:r>
              <a:rPr lang="en-US" sz="2399" dirty="0">
                <a:solidFill>
                  <a:srgbClr val="000000"/>
                </a:solidFill>
                <a:latin typeface="Montserrat"/>
              </a:rPr>
              <a:t>This might be because of few factors like:</a:t>
            </a:r>
          </a:p>
          <a:p>
            <a:pPr marL="457200" indent="-457200">
              <a:lnSpc>
                <a:spcPts val="3839"/>
              </a:lnSpc>
              <a:buAutoNum type="arabicPeriod"/>
            </a:pPr>
            <a:r>
              <a:rPr lang="en-US" sz="2399" dirty="0">
                <a:solidFill>
                  <a:srgbClr val="000000"/>
                </a:solidFill>
                <a:latin typeface="Montserrat"/>
              </a:rPr>
              <a:t>Incorrect measurement and monitoring of AQI in the county region.</a:t>
            </a:r>
          </a:p>
          <a:p>
            <a:pPr marL="457200" indent="-457200">
              <a:lnSpc>
                <a:spcPts val="3839"/>
              </a:lnSpc>
              <a:buAutoNum type="arabicPeriod"/>
            </a:pPr>
            <a:r>
              <a:rPr lang="en-US" sz="2399" dirty="0">
                <a:solidFill>
                  <a:srgbClr val="000000"/>
                </a:solidFill>
                <a:latin typeface="Montserrat"/>
              </a:rPr>
              <a:t>Higher winding flowing in most of the days, thus resulting in lower overall AQI values.</a:t>
            </a:r>
          </a:p>
          <a:p>
            <a:pPr>
              <a:lnSpc>
                <a:spcPts val="3839"/>
              </a:lnSpc>
            </a:pPr>
            <a:endParaRPr lang="en-US" sz="2399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839"/>
              </a:lnSpc>
            </a:pPr>
            <a:endParaRPr lang="en-US" sz="2399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839"/>
              </a:lnSpc>
            </a:pPr>
            <a:endParaRPr lang="en-US" sz="2399" dirty="0">
              <a:solidFill>
                <a:srgbClr val="000000"/>
              </a:solidFill>
              <a:latin typeface="Montserrat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28700" y="1028700"/>
            <a:ext cx="1562949" cy="417760"/>
            <a:chOff x="0" y="0"/>
            <a:chExt cx="570168" cy="152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ED06540A-3E55-4597-8E9C-4B785CA36414}"/>
              </a:ext>
            </a:extLst>
          </p:cNvPr>
          <p:cNvSpPr txBox="1"/>
          <p:nvPr/>
        </p:nvSpPr>
        <p:spPr>
          <a:xfrm>
            <a:off x="1143000" y="8936362"/>
            <a:ext cx="4343400" cy="321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400" dirty="0">
                <a:solidFill>
                  <a:srgbClr val="000000"/>
                </a:solidFill>
                <a:latin typeface="Montserrat"/>
              </a:rPr>
              <a:t>https://github.com/Advay2803/Math-Project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8621E5C4-52DB-3441-1515-AE66A1E6FE1B}"/>
              </a:ext>
            </a:extLst>
          </p:cNvPr>
          <p:cNvSpPr txBox="1"/>
          <p:nvPr/>
        </p:nvSpPr>
        <p:spPr>
          <a:xfrm>
            <a:off x="1028700" y="2188513"/>
            <a:ext cx="16230600" cy="848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497"/>
              </a:lnSpc>
            </a:pPr>
            <a:r>
              <a:rPr lang="en-US" sz="6600" b="0" i="0" dirty="0">
                <a:effectLst/>
                <a:latin typeface="-apple-system"/>
              </a:rPr>
              <a:t>Does the AQI affect the COVID cases?</a:t>
            </a:r>
            <a:endParaRPr lang="en-US" sz="6130" spc="422" dirty="0">
              <a:latin typeface="League Spartan Bold"/>
            </a:endParaRPr>
          </a:p>
        </p:txBody>
      </p:sp>
    </p:spTree>
    <p:extLst>
      <p:ext uri="{BB962C8B-B14F-4D97-AF65-F5344CB8AC3E}">
        <p14:creationId xmlns:p14="http://schemas.microsoft.com/office/powerpoint/2010/main" val="1554135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491008"/>
            <a:ext cx="16230600" cy="1271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883"/>
              </a:lnSpc>
            </a:pPr>
            <a:r>
              <a:rPr lang="en-US" sz="6000" dirty="0">
                <a:solidFill>
                  <a:srgbClr val="F9C041"/>
                </a:solidFill>
                <a:latin typeface="League Spartan Bold"/>
              </a:rPr>
              <a:t>QUESTION 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0200" y="3883626"/>
            <a:ext cx="14667653" cy="4827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 i="1" dirty="0">
                <a:solidFill>
                  <a:srgbClr val="000000"/>
                </a:solidFill>
                <a:latin typeface="Montserrat"/>
              </a:rPr>
              <a:t>Hypothesis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: For people living in county with higher population density and higher AQI have higher chances of getting COVID cases.</a:t>
            </a:r>
          </a:p>
          <a:p>
            <a:pPr>
              <a:lnSpc>
                <a:spcPts val="3839"/>
              </a:lnSpc>
            </a:pPr>
            <a:endParaRPr lang="en-US" sz="2399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839"/>
              </a:lnSpc>
            </a:pPr>
            <a:r>
              <a:rPr lang="en-US" sz="2399" dirty="0">
                <a:solidFill>
                  <a:srgbClr val="000000"/>
                </a:solidFill>
                <a:latin typeface="Montserrat"/>
              </a:rPr>
              <a:t>This, is determined by the </a:t>
            </a:r>
            <a:r>
              <a:rPr lang="en-US" sz="2399" b="1" dirty="0">
                <a:solidFill>
                  <a:srgbClr val="000000"/>
                </a:solidFill>
                <a:latin typeface="Montserrat"/>
              </a:rPr>
              <a:t>Regression Analysis.</a:t>
            </a:r>
          </a:p>
          <a:p>
            <a:pPr>
              <a:lnSpc>
                <a:spcPts val="3839"/>
              </a:lnSpc>
            </a:pPr>
            <a:r>
              <a:rPr lang="en-US" sz="2399" dirty="0">
                <a:solidFill>
                  <a:srgbClr val="000000"/>
                </a:solidFill>
                <a:latin typeface="Montserrat"/>
              </a:rPr>
              <a:t>For the non-interacting parameter model,</a:t>
            </a:r>
          </a:p>
          <a:p>
            <a:pPr>
              <a:lnSpc>
                <a:spcPts val="3839"/>
              </a:lnSpc>
            </a:pPr>
            <a:r>
              <a:rPr lang="en-US" sz="2399" dirty="0">
                <a:solidFill>
                  <a:srgbClr val="000000"/>
                </a:solidFill>
                <a:latin typeface="Montserrat"/>
              </a:rPr>
              <a:t>A</a:t>
            </a:r>
            <a:r>
              <a:rPr lang="en-US" sz="2399" baseline="-25000" dirty="0">
                <a:solidFill>
                  <a:srgbClr val="000000"/>
                </a:solidFill>
                <a:latin typeface="Montserrat"/>
              </a:rPr>
              <a:t>1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= 34215.393 , B</a:t>
            </a:r>
            <a:r>
              <a:rPr lang="en-US" sz="2399" baseline="-25000" dirty="0">
                <a:solidFill>
                  <a:srgbClr val="000000"/>
                </a:solidFill>
                <a:latin typeface="Montserrat"/>
              </a:rPr>
              <a:t>1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= 3197.946 , D</a:t>
            </a:r>
            <a:r>
              <a:rPr lang="en-US" sz="2399" baseline="-25000" dirty="0">
                <a:solidFill>
                  <a:srgbClr val="000000"/>
                </a:solidFill>
                <a:latin typeface="Montserrat"/>
              </a:rPr>
              <a:t>1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= - 225996.081</a:t>
            </a:r>
          </a:p>
          <a:p>
            <a:pPr>
              <a:lnSpc>
                <a:spcPts val="3839"/>
              </a:lnSpc>
            </a:pPr>
            <a:endParaRPr lang="en-US" sz="2399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839"/>
              </a:lnSpc>
            </a:pPr>
            <a:r>
              <a:rPr lang="en-US" sz="2399" b="1" dirty="0">
                <a:solidFill>
                  <a:srgbClr val="00B050"/>
                </a:solidFill>
                <a:latin typeface="Montserrat"/>
              </a:rPr>
              <a:t>y = 34215.393*ln(x</a:t>
            </a:r>
            <a:r>
              <a:rPr lang="en-US" sz="2399" b="1" baseline="-25000" dirty="0">
                <a:solidFill>
                  <a:srgbClr val="00B050"/>
                </a:solidFill>
                <a:latin typeface="Montserrat"/>
              </a:rPr>
              <a:t>1</a:t>
            </a:r>
            <a:r>
              <a:rPr lang="en-US" sz="2399" b="1" dirty="0">
                <a:solidFill>
                  <a:srgbClr val="00B050"/>
                </a:solidFill>
                <a:latin typeface="Montserrat"/>
              </a:rPr>
              <a:t>) + 3197.946*x</a:t>
            </a:r>
            <a:r>
              <a:rPr lang="en-US" sz="2399" b="1" baseline="-25000" dirty="0">
                <a:solidFill>
                  <a:srgbClr val="00B050"/>
                </a:solidFill>
                <a:latin typeface="Montserrat"/>
              </a:rPr>
              <a:t>2 </a:t>
            </a:r>
            <a:r>
              <a:rPr lang="en-US" sz="2399" b="1" dirty="0">
                <a:solidFill>
                  <a:srgbClr val="00B050"/>
                </a:solidFill>
                <a:latin typeface="Montserrat"/>
              </a:rPr>
              <a:t>- 225996.081</a:t>
            </a:r>
          </a:p>
          <a:p>
            <a:pPr>
              <a:lnSpc>
                <a:spcPts val="3839"/>
              </a:lnSpc>
            </a:pPr>
            <a:endParaRPr lang="en-US" sz="2399" b="1" dirty="0">
              <a:solidFill>
                <a:srgbClr val="00B050"/>
              </a:solidFill>
              <a:latin typeface="Montserrat"/>
            </a:endParaRPr>
          </a:p>
          <a:p>
            <a:pPr>
              <a:lnSpc>
                <a:spcPts val="3839"/>
              </a:lnSpc>
            </a:pPr>
            <a:r>
              <a:rPr lang="en-US" sz="2399" dirty="0">
                <a:latin typeface="Montserrat"/>
              </a:rPr>
              <a:t>Thus, the hypothesis is </a:t>
            </a:r>
            <a:r>
              <a:rPr lang="en-US" sz="2399" b="1" dirty="0">
                <a:solidFill>
                  <a:srgbClr val="00B050"/>
                </a:solidFill>
                <a:latin typeface="Montserrat"/>
              </a:rPr>
              <a:t>CORRECT</a:t>
            </a:r>
            <a:r>
              <a:rPr lang="en-US" sz="2399" dirty="0">
                <a:latin typeface="Montserrat"/>
              </a:rPr>
              <a:t>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1028700"/>
            <a:ext cx="1562949" cy="417760"/>
            <a:chOff x="0" y="0"/>
            <a:chExt cx="570168" cy="152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ED06540A-3E55-4597-8E9C-4B785CA36414}"/>
              </a:ext>
            </a:extLst>
          </p:cNvPr>
          <p:cNvSpPr txBox="1"/>
          <p:nvPr/>
        </p:nvSpPr>
        <p:spPr>
          <a:xfrm>
            <a:off x="1143000" y="8936362"/>
            <a:ext cx="4343400" cy="321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400" dirty="0">
                <a:solidFill>
                  <a:srgbClr val="000000"/>
                </a:solidFill>
                <a:latin typeface="Montserrat"/>
              </a:rPr>
              <a:t>https://github.com/Advay2803/Math-Project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8621E5C4-52DB-3441-1515-AE66A1E6FE1B}"/>
              </a:ext>
            </a:extLst>
          </p:cNvPr>
          <p:cNvSpPr txBox="1"/>
          <p:nvPr/>
        </p:nvSpPr>
        <p:spPr>
          <a:xfrm>
            <a:off x="1028700" y="1934195"/>
            <a:ext cx="16230600" cy="1682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497"/>
              </a:lnSpc>
            </a:pPr>
            <a:r>
              <a:rPr lang="en-US" sz="6600" b="0" i="0" dirty="0">
                <a:effectLst/>
                <a:latin typeface="-apple-system"/>
              </a:rPr>
              <a:t>What is the combine effect of AQI and  Population Density on COVID cases?</a:t>
            </a:r>
            <a:endParaRPr lang="en-US" sz="6130" spc="422" dirty="0">
              <a:latin typeface="League Spartan Bold"/>
            </a:endParaRPr>
          </a:p>
        </p:txBody>
      </p:sp>
    </p:spTree>
    <p:extLst>
      <p:ext uri="{BB962C8B-B14F-4D97-AF65-F5344CB8AC3E}">
        <p14:creationId xmlns:p14="http://schemas.microsoft.com/office/powerpoint/2010/main" val="245627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491008"/>
            <a:ext cx="16230600" cy="1271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883"/>
              </a:lnSpc>
            </a:pPr>
            <a:r>
              <a:rPr lang="en-US" sz="6000" dirty="0">
                <a:solidFill>
                  <a:srgbClr val="F9C041"/>
                </a:solidFill>
                <a:latin typeface="League Spartan Bold"/>
              </a:rPr>
              <a:t>QUESTION 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6400" y="3848100"/>
            <a:ext cx="14667653" cy="4827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 i="1" dirty="0">
                <a:solidFill>
                  <a:srgbClr val="000000"/>
                </a:solidFill>
                <a:latin typeface="Montserrat"/>
              </a:rPr>
              <a:t>Hypothesis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: The greater interaction between the parameter would result in higher COVID cases.</a:t>
            </a:r>
          </a:p>
          <a:p>
            <a:pPr>
              <a:lnSpc>
                <a:spcPts val="3839"/>
              </a:lnSpc>
            </a:pPr>
            <a:endParaRPr lang="en-US" sz="2399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839"/>
              </a:lnSpc>
            </a:pPr>
            <a:r>
              <a:rPr lang="en-US" sz="2399" dirty="0">
                <a:solidFill>
                  <a:srgbClr val="000000"/>
                </a:solidFill>
                <a:latin typeface="Montserrat"/>
              </a:rPr>
              <a:t>This, is determined by the </a:t>
            </a:r>
            <a:r>
              <a:rPr lang="en-US" sz="2399" b="1" dirty="0">
                <a:solidFill>
                  <a:srgbClr val="000000"/>
                </a:solidFill>
                <a:latin typeface="Montserrat"/>
              </a:rPr>
              <a:t>Regression Analysis.</a:t>
            </a:r>
          </a:p>
          <a:p>
            <a:pPr>
              <a:lnSpc>
                <a:spcPts val="3839"/>
              </a:lnSpc>
            </a:pPr>
            <a:r>
              <a:rPr lang="en-US" sz="2399" dirty="0">
                <a:solidFill>
                  <a:srgbClr val="000000"/>
                </a:solidFill>
                <a:latin typeface="Montserrat"/>
              </a:rPr>
              <a:t>For the non-interacting parameter model,</a:t>
            </a:r>
          </a:p>
          <a:p>
            <a:pPr>
              <a:lnSpc>
                <a:spcPts val="3839"/>
              </a:lnSpc>
            </a:pPr>
            <a:r>
              <a:rPr lang="en-US" sz="2399" dirty="0">
                <a:solidFill>
                  <a:srgbClr val="000000"/>
                </a:solidFill>
                <a:latin typeface="Montserrat"/>
              </a:rPr>
              <a:t>A</a:t>
            </a:r>
            <a:r>
              <a:rPr lang="en-US" sz="2399" baseline="-25000" dirty="0">
                <a:solidFill>
                  <a:srgbClr val="000000"/>
                </a:solidFill>
                <a:latin typeface="Montserrat"/>
              </a:rPr>
              <a:t>1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= 34215.393 , B</a:t>
            </a:r>
            <a:r>
              <a:rPr lang="en-US" sz="2399" baseline="-25000" dirty="0">
                <a:solidFill>
                  <a:srgbClr val="000000"/>
                </a:solidFill>
                <a:latin typeface="Montserrat"/>
              </a:rPr>
              <a:t>1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= 3197.946 , D</a:t>
            </a:r>
            <a:r>
              <a:rPr lang="en-US" sz="2399" baseline="-25000" dirty="0">
                <a:solidFill>
                  <a:srgbClr val="000000"/>
                </a:solidFill>
                <a:latin typeface="Montserrat"/>
              </a:rPr>
              <a:t>1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= - 225996.081</a:t>
            </a:r>
          </a:p>
          <a:p>
            <a:pPr>
              <a:lnSpc>
                <a:spcPts val="3839"/>
              </a:lnSpc>
            </a:pPr>
            <a:endParaRPr lang="en-US" sz="2399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839"/>
              </a:lnSpc>
            </a:pPr>
            <a:r>
              <a:rPr lang="en-US" sz="2399" b="1" dirty="0">
                <a:solidFill>
                  <a:srgbClr val="00B050"/>
                </a:solidFill>
                <a:latin typeface="Montserrat"/>
              </a:rPr>
              <a:t>y = -34067.203 ln(x</a:t>
            </a:r>
            <a:r>
              <a:rPr lang="en-US" sz="2399" b="1" baseline="-25000" dirty="0">
                <a:solidFill>
                  <a:srgbClr val="00B050"/>
                </a:solidFill>
                <a:latin typeface="Montserrat"/>
              </a:rPr>
              <a:t>1</a:t>
            </a:r>
            <a:r>
              <a:rPr lang="en-US" sz="2399" b="1" dirty="0">
                <a:solidFill>
                  <a:srgbClr val="00B050"/>
                </a:solidFill>
                <a:latin typeface="Montserrat"/>
              </a:rPr>
              <a:t>) - 6274.622*x</a:t>
            </a:r>
            <a:r>
              <a:rPr lang="en-US" sz="2399" b="1" baseline="-25000" dirty="0">
                <a:solidFill>
                  <a:srgbClr val="00B050"/>
                </a:solidFill>
                <a:latin typeface="Montserrat"/>
              </a:rPr>
              <a:t>2 </a:t>
            </a:r>
            <a:r>
              <a:rPr lang="en-US" sz="2399" b="1" dirty="0">
                <a:solidFill>
                  <a:srgbClr val="00B050"/>
                </a:solidFill>
                <a:latin typeface="Montserrat"/>
              </a:rPr>
              <a:t>+ 1863.915* ln(x</a:t>
            </a:r>
            <a:r>
              <a:rPr lang="en-US" sz="2399" b="1" baseline="-25000" dirty="0">
                <a:solidFill>
                  <a:srgbClr val="00B050"/>
                </a:solidFill>
                <a:latin typeface="Montserrat"/>
              </a:rPr>
              <a:t>1</a:t>
            </a:r>
            <a:r>
              <a:rPr lang="en-US" sz="2399" b="1" dirty="0">
                <a:solidFill>
                  <a:srgbClr val="00B050"/>
                </a:solidFill>
                <a:latin typeface="Montserrat"/>
              </a:rPr>
              <a:t>) * x</a:t>
            </a:r>
            <a:r>
              <a:rPr lang="en-US" sz="2399" b="1" baseline="-25000" dirty="0">
                <a:solidFill>
                  <a:srgbClr val="00B050"/>
                </a:solidFill>
                <a:latin typeface="Montserrat"/>
              </a:rPr>
              <a:t>2 </a:t>
            </a:r>
            <a:r>
              <a:rPr lang="en-US" sz="2399" b="1" dirty="0">
                <a:solidFill>
                  <a:srgbClr val="00B050"/>
                </a:solidFill>
                <a:latin typeface="Montserrat"/>
              </a:rPr>
              <a:t>+ 80731.491</a:t>
            </a:r>
          </a:p>
          <a:p>
            <a:pPr>
              <a:lnSpc>
                <a:spcPts val="3839"/>
              </a:lnSpc>
            </a:pPr>
            <a:endParaRPr lang="en-US" sz="2399" b="1" dirty="0">
              <a:solidFill>
                <a:srgbClr val="00B050"/>
              </a:solidFill>
              <a:latin typeface="Montserrat"/>
            </a:endParaRPr>
          </a:p>
          <a:p>
            <a:pPr>
              <a:lnSpc>
                <a:spcPts val="3839"/>
              </a:lnSpc>
            </a:pPr>
            <a:r>
              <a:rPr lang="en-US" sz="2399" dirty="0">
                <a:latin typeface="Montserrat"/>
              </a:rPr>
              <a:t>Thus, the hypothesis is </a:t>
            </a:r>
            <a:r>
              <a:rPr lang="en-US" sz="2399" b="1" dirty="0">
                <a:solidFill>
                  <a:srgbClr val="00B050"/>
                </a:solidFill>
                <a:latin typeface="Montserrat"/>
              </a:rPr>
              <a:t>CORRECT</a:t>
            </a:r>
            <a:r>
              <a:rPr lang="en-US" sz="2399" dirty="0">
                <a:latin typeface="Montserrat"/>
              </a:rPr>
              <a:t>.</a:t>
            </a:r>
          </a:p>
          <a:p>
            <a:pPr>
              <a:lnSpc>
                <a:spcPts val="3839"/>
              </a:lnSpc>
            </a:pPr>
            <a:endParaRPr lang="en-US" sz="2399" dirty="0">
              <a:solidFill>
                <a:srgbClr val="000000"/>
              </a:solidFill>
              <a:latin typeface="Montserrat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28700" y="1028700"/>
            <a:ext cx="1562949" cy="417760"/>
            <a:chOff x="0" y="0"/>
            <a:chExt cx="570168" cy="152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ED06540A-3E55-4597-8E9C-4B785CA36414}"/>
              </a:ext>
            </a:extLst>
          </p:cNvPr>
          <p:cNvSpPr txBox="1"/>
          <p:nvPr/>
        </p:nvSpPr>
        <p:spPr>
          <a:xfrm>
            <a:off x="1143000" y="8936362"/>
            <a:ext cx="4343400" cy="321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400" dirty="0">
                <a:solidFill>
                  <a:srgbClr val="000000"/>
                </a:solidFill>
                <a:latin typeface="Montserrat"/>
              </a:rPr>
              <a:t>https://github.com/Advay2803/Math-Project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8621E5C4-52DB-3441-1515-AE66A1E6FE1B}"/>
              </a:ext>
            </a:extLst>
          </p:cNvPr>
          <p:cNvSpPr txBox="1"/>
          <p:nvPr/>
        </p:nvSpPr>
        <p:spPr>
          <a:xfrm>
            <a:off x="1028700" y="2188513"/>
            <a:ext cx="16230600" cy="848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497"/>
              </a:lnSpc>
            </a:pPr>
            <a:r>
              <a:rPr lang="en-US" sz="6600" b="0" i="0" dirty="0">
                <a:effectLst/>
                <a:latin typeface="-apple-system"/>
              </a:rPr>
              <a:t>How does the interaction of parameter affect?</a:t>
            </a:r>
            <a:endParaRPr lang="en-US" sz="6130" spc="422" dirty="0">
              <a:latin typeface="League Spartan Bold"/>
            </a:endParaRPr>
          </a:p>
        </p:txBody>
      </p:sp>
    </p:spTree>
    <p:extLst>
      <p:ext uri="{BB962C8B-B14F-4D97-AF65-F5344CB8AC3E}">
        <p14:creationId xmlns:p14="http://schemas.microsoft.com/office/powerpoint/2010/main" val="3017944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8">
            <a:extLst>
              <a:ext uri="{FF2B5EF4-FFF2-40B4-BE49-F238E27FC236}">
                <a16:creationId xmlns:a16="http://schemas.microsoft.com/office/drawing/2014/main" id="{D7CF60EF-A204-98C6-AA46-A2DFD1F85D29}"/>
              </a:ext>
            </a:extLst>
          </p:cNvPr>
          <p:cNvSpPr txBox="1"/>
          <p:nvPr/>
        </p:nvSpPr>
        <p:spPr>
          <a:xfrm>
            <a:off x="1028700" y="491008"/>
            <a:ext cx="16230600" cy="1251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883"/>
              </a:lnSpc>
            </a:pPr>
            <a:r>
              <a:rPr lang="en-US" sz="6000" dirty="0">
                <a:solidFill>
                  <a:srgbClr val="F9C041"/>
                </a:solidFill>
                <a:latin typeface="League Spartan Bold"/>
              </a:rPr>
              <a:t>Results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E271A1-3598-170E-6E20-E676ED012C16}"/>
              </a:ext>
            </a:extLst>
          </p:cNvPr>
          <p:cNvGrpSpPr/>
          <p:nvPr/>
        </p:nvGrpSpPr>
        <p:grpSpPr>
          <a:xfrm>
            <a:off x="1028700" y="1028700"/>
            <a:ext cx="1562949" cy="417760"/>
            <a:chOff x="0" y="0"/>
            <a:chExt cx="570168" cy="152400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0C040420-802D-49B6-6AA3-F849A3E1B9EE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12C6B75-205F-2B90-F928-92290B225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08796"/>
            <a:ext cx="7469045" cy="7296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0833E0-26F0-B4F6-0EF6-00992BCD3EA8}"/>
              </a:ext>
            </a:extLst>
          </p:cNvPr>
          <p:cNvSpPr/>
          <p:nvPr/>
        </p:nvSpPr>
        <p:spPr>
          <a:xfrm>
            <a:off x="3810000" y="2341836"/>
            <a:ext cx="1524000" cy="3735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503839" y="1949322"/>
            <a:ext cx="8747365" cy="747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</a:pPr>
            <a:r>
              <a:rPr lang="en-US" sz="3600" dirty="0">
                <a:solidFill>
                  <a:srgbClr val="000000"/>
                </a:solidFill>
                <a:latin typeface="League Spartan Bold"/>
              </a:rPr>
              <a:t>Without considering interaction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274778-80DD-9590-01F1-03BA869C3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2751010"/>
            <a:ext cx="6982854" cy="68212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93F885A-7AC4-6916-C9B8-E3EF00E20288}"/>
              </a:ext>
            </a:extLst>
          </p:cNvPr>
          <p:cNvSpPr/>
          <p:nvPr/>
        </p:nvSpPr>
        <p:spPr>
          <a:xfrm>
            <a:off x="12787827" y="2620468"/>
            <a:ext cx="1524000" cy="3735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B9D1F175-7329-1DD0-91D5-95D98D75AFF3}"/>
              </a:ext>
            </a:extLst>
          </p:cNvPr>
          <p:cNvSpPr txBox="1"/>
          <p:nvPr/>
        </p:nvSpPr>
        <p:spPr>
          <a:xfrm>
            <a:off x="9513038" y="1866108"/>
            <a:ext cx="8073577" cy="747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</a:pPr>
            <a:r>
              <a:rPr lang="en-US" sz="3600" dirty="0">
                <a:solidFill>
                  <a:srgbClr val="000000"/>
                </a:solidFill>
                <a:latin typeface="League Spartan Bold"/>
              </a:rPr>
              <a:t>With considering interaction</a:t>
            </a:r>
          </a:p>
        </p:txBody>
      </p:sp>
    </p:spTree>
    <p:extLst>
      <p:ext uri="{BB962C8B-B14F-4D97-AF65-F5344CB8AC3E}">
        <p14:creationId xmlns:p14="http://schemas.microsoft.com/office/powerpoint/2010/main" val="1200963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1701236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5E1">
                <a:alpha val="1764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1028700"/>
            <a:ext cx="16230600" cy="7599101"/>
            <a:chOff x="0" y="0"/>
            <a:chExt cx="19872376" cy="93041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872376" cy="9304166"/>
            </a:xfrm>
            <a:custGeom>
              <a:avLst/>
              <a:gdLst/>
              <a:ahLst/>
              <a:cxnLst/>
              <a:rect l="l" t="t" r="r" b="b"/>
              <a:pathLst>
                <a:path w="19872376" h="9304166">
                  <a:moveTo>
                    <a:pt x="0" y="0"/>
                  </a:moveTo>
                  <a:lnTo>
                    <a:pt x="0" y="9304166"/>
                  </a:lnTo>
                  <a:lnTo>
                    <a:pt x="19872376" y="9304166"/>
                  </a:lnTo>
                  <a:lnTo>
                    <a:pt x="19872376" y="0"/>
                  </a:lnTo>
                  <a:lnTo>
                    <a:pt x="0" y="0"/>
                  </a:lnTo>
                  <a:close/>
                  <a:moveTo>
                    <a:pt x="19811417" y="9243206"/>
                  </a:moveTo>
                  <a:lnTo>
                    <a:pt x="59690" y="9243206"/>
                  </a:lnTo>
                  <a:lnTo>
                    <a:pt x="59690" y="59690"/>
                  </a:lnTo>
                  <a:lnTo>
                    <a:pt x="19811417" y="59690"/>
                  </a:lnTo>
                  <a:lnTo>
                    <a:pt x="19811417" y="9243206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3340487" y="4348621"/>
            <a:ext cx="11607015" cy="1339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2"/>
              </a:lnSpc>
            </a:pPr>
            <a:r>
              <a:rPr lang="en-US" sz="9323" dirty="0">
                <a:solidFill>
                  <a:srgbClr val="494949"/>
                </a:solidFill>
                <a:latin typeface="League Spartan Bold"/>
              </a:rPr>
              <a:t>QUESTIONS?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089F4215-E256-6D1F-2EC3-7C3132D852F0}"/>
              </a:ext>
            </a:extLst>
          </p:cNvPr>
          <p:cNvSpPr txBox="1"/>
          <p:nvPr/>
        </p:nvSpPr>
        <p:spPr>
          <a:xfrm>
            <a:off x="1143000" y="8936362"/>
            <a:ext cx="4343400" cy="321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400" dirty="0">
                <a:solidFill>
                  <a:srgbClr val="000000"/>
                </a:solidFill>
                <a:latin typeface="Montserrat"/>
              </a:rPr>
              <a:t>https://github.com/Advay2803/Math-Project</a:t>
            </a:r>
          </a:p>
        </p:txBody>
      </p:sp>
    </p:spTree>
    <p:extLst>
      <p:ext uri="{BB962C8B-B14F-4D97-AF65-F5344CB8AC3E}">
        <p14:creationId xmlns:p14="http://schemas.microsoft.com/office/powerpoint/2010/main" val="3550495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1701236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5E1">
                <a:alpha val="1764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1028700"/>
            <a:ext cx="16230600" cy="7599101"/>
            <a:chOff x="0" y="0"/>
            <a:chExt cx="19872376" cy="93041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872376" cy="9304166"/>
            </a:xfrm>
            <a:custGeom>
              <a:avLst/>
              <a:gdLst/>
              <a:ahLst/>
              <a:cxnLst/>
              <a:rect l="l" t="t" r="r" b="b"/>
              <a:pathLst>
                <a:path w="19872376" h="9304166">
                  <a:moveTo>
                    <a:pt x="0" y="0"/>
                  </a:moveTo>
                  <a:lnTo>
                    <a:pt x="0" y="9304166"/>
                  </a:lnTo>
                  <a:lnTo>
                    <a:pt x="19872376" y="9304166"/>
                  </a:lnTo>
                  <a:lnTo>
                    <a:pt x="19872376" y="0"/>
                  </a:lnTo>
                  <a:lnTo>
                    <a:pt x="0" y="0"/>
                  </a:lnTo>
                  <a:close/>
                  <a:moveTo>
                    <a:pt x="19811417" y="9243206"/>
                  </a:moveTo>
                  <a:lnTo>
                    <a:pt x="59690" y="9243206"/>
                  </a:lnTo>
                  <a:lnTo>
                    <a:pt x="59690" y="59690"/>
                  </a:lnTo>
                  <a:lnTo>
                    <a:pt x="19811417" y="59690"/>
                  </a:lnTo>
                  <a:lnTo>
                    <a:pt x="19811417" y="9243206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6067009" y="9078912"/>
            <a:ext cx="615398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</a:rPr>
              <a:t>ads288@pitt.edu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25399" y="9078912"/>
            <a:ext cx="4533901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600" dirty="0">
                <a:solidFill>
                  <a:srgbClr val="000000"/>
                </a:solidFill>
                <a:latin typeface="Montserrat"/>
              </a:rPr>
              <a:t>https://github.com/Advay2803/Math-Project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40487" y="4348621"/>
            <a:ext cx="11607015" cy="1339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2"/>
              </a:lnSpc>
            </a:pPr>
            <a:r>
              <a:rPr lang="en-US" sz="9323" dirty="0">
                <a:solidFill>
                  <a:srgbClr val="494949"/>
                </a:solidFill>
                <a:latin typeface="League Spartan Bold"/>
              </a:rPr>
              <a:t>THANK YOU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252471" y="7363459"/>
            <a:ext cx="1783058" cy="29501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252471" y="1971064"/>
            <a:ext cx="1783058" cy="2950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34600" y="0"/>
            <a:ext cx="8153400" cy="10287000"/>
            <a:chOff x="0" y="0"/>
            <a:chExt cx="1069556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9556" cy="1913890"/>
            </a:xfrm>
            <a:custGeom>
              <a:avLst/>
              <a:gdLst/>
              <a:ahLst/>
              <a:cxnLst/>
              <a:rect l="l" t="t" r="r" b="b"/>
              <a:pathLst>
                <a:path w="1069556" h="1913890">
                  <a:moveTo>
                    <a:pt x="0" y="0"/>
                  </a:moveTo>
                  <a:lnTo>
                    <a:pt x="1069556" y="0"/>
                  </a:lnTo>
                  <a:lnTo>
                    <a:pt x="1069556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D37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8287243"/>
            <a:ext cx="1562949" cy="417760"/>
            <a:chOff x="0" y="0"/>
            <a:chExt cx="570168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28699" y="3352980"/>
            <a:ext cx="7124701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4"/>
              </a:lnSpc>
            </a:pPr>
            <a:r>
              <a:rPr lang="en-US" sz="7200" dirty="0">
                <a:solidFill>
                  <a:srgbClr val="000000"/>
                </a:solidFill>
                <a:latin typeface="League Spartan Bold"/>
              </a:rPr>
              <a:t>ABOUT</a:t>
            </a:r>
            <a:r>
              <a:rPr lang="en-US" sz="6600" dirty="0">
                <a:solidFill>
                  <a:srgbClr val="000000"/>
                </a:solidFill>
                <a:latin typeface="League Spartan Bold"/>
              </a:rPr>
              <a:t> </a:t>
            </a:r>
            <a:r>
              <a:rPr lang="en-US" sz="7200" dirty="0">
                <a:solidFill>
                  <a:srgbClr val="000000"/>
                </a:solidFill>
                <a:latin typeface="League Spartan Bold"/>
              </a:rPr>
              <a:t>PROJECT</a:t>
            </a:r>
            <a:endParaRPr lang="en-US" sz="6600" dirty="0">
              <a:solidFill>
                <a:srgbClr val="000000"/>
              </a:solidFill>
              <a:latin typeface="League Spartan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4554262"/>
            <a:ext cx="6433982" cy="141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800" dirty="0">
                <a:solidFill>
                  <a:srgbClr val="000000"/>
                </a:solidFill>
                <a:latin typeface="Montserrat"/>
              </a:rPr>
              <a:t>Studying the effect of population density and air quality index over number of COVID infected cases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1595786"/>
            <a:ext cx="7429500" cy="1293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59"/>
              </a:lnSpc>
            </a:pPr>
            <a:r>
              <a:rPr lang="en-US" sz="11500" dirty="0">
                <a:solidFill>
                  <a:srgbClr val="F9C041"/>
                </a:solidFill>
                <a:latin typeface="Amsterdam Four Bold"/>
              </a:rPr>
              <a:t>Introduction</a:t>
            </a:r>
            <a:endParaRPr lang="en-US" sz="8829" dirty="0">
              <a:solidFill>
                <a:srgbClr val="F9C041"/>
              </a:solidFill>
              <a:latin typeface="Amsterdam Four Bold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B2ED8663-9CEB-DB3A-83B0-7629298089F6}"/>
              </a:ext>
            </a:extLst>
          </p:cNvPr>
          <p:cNvSpPr txBox="1"/>
          <p:nvPr/>
        </p:nvSpPr>
        <p:spPr>
          <a:xfrm>
            <a:off x="1143000" y="8936362"/>
            <a:ext cx="4343400" cy="321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400" dirty="0">
                <a:solidFill>
                  <a:srgbClr val="000000"/>
                </a:solidFill>
                <a:latin typeface="Montserrat"/>
              </a:rPr>
              <a:t>https://github.com/Advay2803/Math-Project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BD9485-0165-64E9-CCF1-336F45229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0" y="1504429"/>
            <a:ext cx="5153025" cy="72748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2113318" y="7959783"/>
            <a:ext cx="14706293" cy="71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3"/>
              </a:lnSpc>
            </a:pPr>
            <a:r>
              <a:rPr lang="en-US" sz="2081" spc="33" dirty="0">
                <a:solidFill>
                  <a:srgbClr val="000000"/>
                </a:solidFill>
                <a:latin typeface="Montserrat"/>
              </a:rPr>
              <a:t>High Air quality index = weak lungs = Easily infected by COVID</a:t>
            </a:r>
          </a:p>
          <a:p>
            <a:pPr algn="ctr">
              <a:lnSpc>
                <a:spcPts val="2913"/>
              </a:lnSpc>
            </a:pPr>
            <a:r>
              <a:rPr lang="en-US" sz="2081" spc="33" dirty="0">
                <a:solidFill>
                  <a:srgbClr val="000000"/>
                </a:solidFill>
                <a:latin typeface="Montserrat"/>
              </a:rPr>
              <a:t>High Population Density = Greater changes to infect with COVID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6B576-569B-E10B-901F-7C814BB33F57}"/>
              </a:ext>
            </a:extLst>
          </p:cNvPr>
          <p:cNvSpPr txBox="1"/>
          <p:nvPr/>
        </p:nvSpPr>
        <p:spPr>
          <a:xfrm>
            <a:off x="1143000" y="8936362"/>
            <a:ext cx="4343400" cy="321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400" dirty="0">
                <a:solidFill>
                  <a:srgbClr val="000000"/>
                </a:solidFill>
                <a:latin typeface="Montserrat"/>
              </a:rPr>
              <a:t>https://github.com/Advay2803/Math-Project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8D52E9BD-9ED3-6B69-5B92-BA9CA3BFC787}"/>
              </a:ext>
            </a:extLst>
          </p:cNvPr>
          <p:cNvSpPr txBox="1"/>
          <p:nvPr/>
        </p:nvSpPr>
        <p:spPr>
          <a:xfrm>
            <a:off x="1028700" y="491008"/>
            <a:ext cx="16230600" cy="1251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883"/>
              </a:lnSpc>
            </a:pPr>
            <a:r>
              <a:rPr lang="en-US" sz="6000" dirty="0">
                <a:solidFill>
                  <a:srgbClr val="F9C041"/>
                </a:solidFill>
                <a:latin typeface="League Spartan Bold"/>
              </a:rPr>
              <a:t>Central Idea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52F9CC-8655-406F-750E-2A66B0768FDD}"/>
              </a:ext>
            </a:extLst>
          </p:cNvPr>
          <p:cNvGrpSpPr/>
          <p:nvPr/>
        </p:nvGrpSpPr>
        <p:grpSpPr>
          <a:xfrm>
            <a:off x="1028700" y="1028700"/>
            <a:ext cx="1562949" cy="417760"/>
            <a:chOff x="0" y="0"/>
            <a:chExt cx="570168" cy="152400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AA7586A-1D14-DBAA-5F3C-F916127E094C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9BC0617-8C07-6536-14FC-AE93661456EA}"/>
              </a:ext>
            </a:extLst>
          </p:cNvPr>
          <p:cNvGrpSpPr/>
          <p:nvPr/>
        </p:nvGrpSpPr>
        <p:grpSpPr>
          <a:xfrm>
            <a:off x="1523999" y="1742505"/>
            <a:ext cx="15295611" cy="5686996"/>
            <a:chOff x="1177413" y="1501756"/>
            <a:chExt cx="16081887" cy="5744764"/>
          </a:xfrm>
        </p:grpSpPr>
        <p:sp>
          <p:nvSpPr>
            <p:cNvPr id="28" name="TextBox 10">
              <a:extLst>
                <a:ext uri="{FF2B5EF4-FFF2-40B4-BE49-F238E27FC236}">
                  <a16:creationId xmlns:a16="http://schemas.microsoft.com/office/drawing/2014/main" id="{3CA70F95-9538-96BF-CEDC-D1A54AE71C7E}"/>
                </a:ext>
              </a:extLst>
            </p:cNvPr>
            <p:cNvSpPr txBox="1"/>
            <p:nvPr/>
          </p:nvSpPr>
          <p:spPr>
            <a:xfrm>
              <a:off x="12306300" y="5955131"/>
              <a:ext cx="4953000" cy="3520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13"/>
                </a:lnSpc>
              </a:pPr>
              <a:r>
                <a:rPr lang="en-US" sz="2081" spc="33" dirty="0">
                  <a:solidFill>
                    <a:srgbClr val="000000"/>
                  </a:solidFill>
                  <a:latin typeface="Montserrat"/>
                </a:rPr>
                <a:t>Total Infected people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4719572-03C1-E134-4FA5-8DA13D3A4C2F}"/>
                </a:ext>
              </a:extLst>
            </p:cNvPr>
            <p:cNvGrpSpPr/>
            <p:nvPr/>
          </p:nvGrpSpPr>
          <p:grpSpPr>
            <a:xfrm>
              <a:off x="1177413" y="1501756"/>
              <a:ext cx="15264447" cy="5744764"/>
              <a:chOff x="1194214" y="1472942"/>
              <a:chExt cx="15264447" cy="574476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39505EC-D347-EE96-FE43-6B348C3C2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05750" y="3327237"/>
                <a:ext cx="2476500" cy="24765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9D9AE22-9298-6823-3B5C-EA858F2D6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06938" y="3795066"/>
                <a:ext cx="3351723" cy="1577034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C0628A-B37D-F391-061C-B5B455533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1810" y="4821906"/>
                <a:ext cx="3276448" cy="1948774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4FFDEAF-80AC-C531-B84A-44B3A0C6A5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6400" y="1472942"/>
                <a:ext cx="3988629" cy="2243604"/>
              </a:xfrm>
              <a:prstGeom prst="rect">
                <a:avLst/>
              </a:prstGeom>
            </p:spPr>
          </p:pic>
          <p:sp>
            <p:nvSpPr>
              <p:cNvPr id="20" name="TextBox 10">
                <a:extLst>
                  <a:ext uri="{FF2B5EF4-FFF2-40B4-BE49-F238E27FC236}">
                    <a16:creationId xmlns:a16="http://schemas.microsoft.com/office/drawing/2014/main" id="{C20CBA65-5C5D-17CE-1409-FA0A61D8BF5A}"/>
                  </a:ext>
                </a:extLst>
              </p:cNvPr>
              <p:cNvSpPr txBox="1"/>
              <p:nvPr/>
            </p:nvSpPr>
            <p:spPr>
              <a:xfrm>
                <a:off x="1194214" y="3668092"/>
                <a:ext cx="4953000" cy="35204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913"/>
                  </a:lnSpc>
                </a:pPr>
                <a:r>
                  <a:rPr lang="en-US" sz="2081" spc="33" dirty="0">
                    <a:solidFill>
                      <a:srgbClr val="000000"/>
                    </a:solidFill>
                    <a:latin typeface="Montserrat"/>
                  </a:rPr>
                  <a:t>Air quality index</a:t>
                </a:r>
              </a:p>
            </p:txBody>
          </p:sp>
          <p:sp>
            <p:nvSpPr>
              <p:cNvPr id="21" name="TextBox 10">
                <a:extLst>
                  <a:ext uri="{FF2B5EF4-FFF2-40B4-BE49-F238E27FC236}">
                    <a16:creationId xmlns:a16="http://schemas.microsoft.com/office/drawing/2014/main" id="{7595A206-CC69-57F0-A57F-3E62A335DB72}"/>
                  </a:ext>
                </a:extLst>
              </p:cNvPr>
              <p:cNvSpPr txBox="1"/>
              <p:nvPr/>
            </p:nvSpPr>
            <p:spPr>
              <a:xfrm>
                <a:off x="2235255" y="6865666"/>
                <a:ext cx="2870918" cy="35204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913"/>
                  </a:lnSpc>
                </a:pPr>
                <a:r>
                  <a:rPr lang="en-US" sz="2081" spc="33" dirty="0">
                    <a:solidFill>
                      <a:srgbClr val="000000"/>
                    </a:solidFill>
                    <a:latin typeface="Montserrat"/>
                  </a:rPr>
                  <a:t>Population Density</a:t>
                </a:r>
              </a:p>
            </p:txBody>
          </p:sp>
          <p:cxnSp>
            <p:nvCxnSpPr>
              <p:cNvPr id="23" name="Connector: Elbow 22">
                <a:extLst>
                  <a:ext uri="{FF2B5EF4-FFF2-40B4-BE49-F238E27FC236}">
                    <a16:creationId xmlns:a16="http://schemas.microsoft.com/office/drawing/2014/main" id="{755DF09E-6D8E-158A-7CA6-3869E4F0D3BC}"/>
                  </a:ext>
                </a:extLst>
              </p:cNvPr>
              <p:cNvCxnSpPr>
                <a:endCxn id="14" idx="1"/>
              </p:cNvCxnSpPr>
              <p:nvPr/>
            </p:nvCxnSpPr>
            <p:spPr>
              <a:xfrm>
                <a:off x="5665029" y="2857500"/>
                <a:ext cx="2240721" cy="1707987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3367C26A-3982-A9B8-26D7-81643D8BB423}"/>
                  </a:ext>
                </a:extLst>
              </p:cNvPr>
              <p:cNvCxnSpPr/>
              <p:nvPr/>
            </p:nvCxnSpPr>
            <p:spPr>
              <a:xfrm rot="5400000" flipH="1" flipV="1">
                <a:off x="5606084" y="4624432"/>
                <a:ext cx="1238250" cy="1120360"/>
              </a:xfrm>
              <a:prstGeom prst="bentConnector3">
                <a:avLst>
                  <a:gd name="adj1" fmla="val -2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TextBox 10">
                <a:extLst>
                  <a:ext uri="{FF2B5EF4-FFF2-40B4-BE49-F238E27FC236}">
                    <a16:creationId xmlns:a16="http://schemas.microsoft.com/office/drawing/2014/main" id="{914F4C2C-FDCA-F1F4-E4E6-13E85C4D89DB}"/>
                  </a:ext>
                </a:extLst>
              </p:cNvPr>
              <p:cNvSpPr txBox="1"/>
              <p:nvPr/>
            </p:nvSpPr>
            <p:spPr>
              <a:xfrm>
                <a:off x="6667500" y="5917731"/>
                <a:ext cx="4953000" cy="35204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913"/>
                  </a:lnSpc>
                </a:pPr>
                <a:r>
                  <a:rPr lang="en-US" sz="2081" spc="33" dirty="0">
                    <a:solidFill>
                      <a:srgbClr val="000000"/>
                    </a:solidFill>
                    <a:latin typeface="Montserrat"/>
                  </a:rPr>
                  <a:t>COVID-19 Infection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E6283F18-01D7-7181-8B25-D3B9FB6FECA3}"/>
                  </a:ext>
                </a:extLst>
              </p:cNvPr>
              <p:cNvCxnSpPr>
                <a:stCxn id="14" idx="3"/>
              </p:cNvCxnSpPr>
              <p:nvPr/>
            </p:nvCxnSpPr>
            <p:spPr>
              <a:xfrm>
                <a:off x="10382250" y="4565487"/>
                <a:ext cx="272468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06578" y="432138"/>
            <a:ext cx="16252722" cy="1251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883"/>
              </a:lnSpc>
            </a:pPr>
            <a:r>
              <a:rPr lang="en-US" sz="6000" dirty="0">
                <a:solidFill>
                  <a:srgbClr val="F9C041"/>
                </a:solidFill>
                <a:latin typeface="League Spartan Bold"/>
              </a:rPr>
              <a:t>Total Number of COVID infected people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11000" y="2471342"/>
            <a:ext cx="5669840" cy="190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839"/>
              </a:lnSpc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rgbClr val="000000"/>
                </a:solidFill>
                <a:latin typeface="Montserrat"/>
              </a:rPr>
              <a:t>Distribution: Skewed on left</a:t>
            </a:r>
          </a:p>
          <a:p>
            <a:pPr marL="342900" indent="-342900">
              <a:lnSpc>
                <a:spcPts val="3839"/>
              </a:lnSpc>
              <a:buFont typeface="Arial" panose="020B0604020202020204" pitchFamily="34" charset="0"/>
              <a:buChar char="•"/>
            </a:pPr>
            <a:endParaRPr lang="en-US" sz="2399" dirty="0">
              <a:solidFill>
                <a:srgbClr val="000000"/>
              </a:solidFill>
              <a:latin typeface="Montserrat"/>
            </a:endParaRPr>
          </a:p>
          <a:p>
            <a:pPr marL="342900" indent="-342900">
              <a:lnSpc>
                <a:spcPts val="3839"/>
              </a:lnSpc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rgbClr val="000000"/>
                </a:solidFill>
                <a:latin typeface="Montserrat"/>
              </a:rPr>
              <a:t>Most counties below 50000 individual cases.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1028700"/>
            <a:ext cx="1562949" cy="417760"/>
            <a:chOff x="0" y="0"/>
            <a:chExt cx="570168" cy="152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ED06540A-3E55-4597-8E9C-4B785CA36414}"/>
              </a:ext>
            </a:extLst>
          </p:cNvPr>
          <p:cNvSpPr txBox="1"/>
          <p:nvPr/>
        </p:nvSpPr>
        <p:spPr>
          <a:xfrm>
            <a:off x="1143000" y="8936362"/>
            <a:ext cx="4343400" cy="321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400" dirty="0">
                <a:solidFill>
                  <a:srgbClr val="000000"/>
                </a:solidFill>
                <a:latin typeface="Montserrat"/>
              </a:rPr>
              <a:t>https://github.com/Advay2803/Math-Project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87D869-FB4D-2C20-E0B9-3910BF9EB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83" y="2190831"/>
            <a:ext cx="10260000" cy="62383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5F2EF8-E34C-AE69-CB91-AAB66EF89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425" y="4913306"/>
            <a:ext cx="5760000" cy="38000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491008"/>
            <a:ext cx="16230600" cy="1251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883"/>
              </a:lnSpc>
            </a:pPr>
            <a:r>
              <a:rPr lang="en-US" sz="6000" dirty="0">
                <a:solidFill>
                  <a:srgbClr val="F9C041"/>
                </a:solidFill>
                <a:latin typeface="League Spartan Bold"/>
              </a:rPr>
              <a:t>County-wise Population density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1028700"/>
            <a:ext cx="1562949" cy="417760"/>
            <a:chOff x="0" y="0"/>
            <a:chExt cx="570168" cy="152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ED06540A-3E55-4597-8E9C-4B785CA36414}"/>
              </a:ext>
            </a:extLst>
          </p:cNvPr>
          <p:cNvSpPr txBox="1"/>
          <p:nvPr/>
        </p:nvSpPr>
        <p:spPr>
          <a:xfrm>
            <a:off x="1143000" y="8936362"/>
            <a:ext cx="4343400" cy="321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400" dirty="0">
                <a:solidFill>
                  <a:srgbClr val="000000"/>
                </a:solidFill>
                <a:latin typeface="Montserrat"/>
              </a:rPr>
              <a:t>https://github.com/Advay2803/Math-Project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50461B-CB09-A718-19A1-CB4A4786F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60" y="2197635"/>
            <a:ext cx="10260000" cy="62835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46563B-6462-45DC-345A-46F92503E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600" y="4762500"/>
            <a:ext cx="5760000" cy="3800066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EAFC3228-13AD-EED5-E60B-6C92BAE37FA4}"/>
              </a:ext>
            </a:extLst>
          </p:cNvPr>
          <p:cNvSpPr txBox="1"/>
          <p:nvPr/>
        </p:nvSpPr>
        <p:spPr>
          <a:xfrm>
            <a:off x="11811000" y="2471342"/>
            <a:ext cx="5669840" cy="190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839"/>
              </a:lnSpc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rgbClr val="000000"/>
                </a:solidFill>
                <a:latin typeface="Montserrat"/>
              </a:rPr>
              <a:t>Distribution: Skewed on left</a:t>
            </a:r>
          </a:p>
          <a:p>
            <a:pPr marL="342900" indent="-342900">
              <a:lnSpc>
                <a:spcPts val="3839"/>
              </a:lnSpc>
              <a:buFont typeface="Arial" panose="020B0604020202020204" pitchFamily="34" charset="0"/>
              <a:buChar char="•"/>
            </a:pPr>
            <a:endParaRPr lang="en-US" sz="2399" dirty="0">
              <a:solidFill>
                <a:srgbClr val="000000"/>
              </a:solidFill>
              <a:latin typeface="Montserrat"/>
            </a:endParaRPr>
          </a:p>
          <a:p>
            <a:pPr marL="342900" indent="-342900">
              <a:lnSpc>
                <a:spcPts val="3839"/>
              </a:lnSpc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rgbClr val="000000"/>
                </a:solidFill>
                <a:latin typeface="Montserrat"/>
              </a:rPr>
              <a:t>Most counties below 2000 individual cases.</a:t>
            </a:r>
          </a:p>
        </p:txBody>
      </p:sp>
    </p:spTree>
    <p:extLst>
      <p:ext uri="{BB962C8B-B14F-4D97-AF65-F5344CB8AC3E}">
        <p14:creationId xmlns:p14="http://schemas.microsoft.com/office/powerpoint/2010/main" val="4132677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491008"/>
            <a:ext cx="16230600" cy="1271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883"/>
              </a:lnSpc>
            </a:pPr>
            <a:r>
              <a:rPr lang="en-US" sz="6000" dirty="0">
                <a:solidFill>
                  <a:srgbClr val="F9C041"/>
                </a:solidFill>
                <a:latin typeface="League Spartan Bold"/>
              </a:rPr>
              <a:t>County-wise average Air Quality Index (AQI)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1028700"/>
            <a:ext cx="1562949" cy="417760"/>
            <a:chOff x="0" y="0"/>
            <a:chExt cx="570168" cy="152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ED06540A-3E55-4597-8E9C-4B785CA36414}"/>
              </a:ext>
            </a:extLst>
          </p:cNvPr>
          <p:cNvSpPr txBox="1"/>
          <p:nvPr/>
        </p:nvSpPr>
        <p:spPr>
          <a:xfrm>
            <a:off x="1143000" y="8936362"/>
            <a:ext cx="4343400" cy="321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400" dirty="0">
                <a:solidFill>
                  <a:srgbClr val="000000"/>
                </a:solidFill>
                <a:latin typeface="Montserrat"/>
              </a:rPr>
              <a:t>https://github.com/Advay2803/Math-Project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C7BEC9-E7F1-2330-797D-EEA2A381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77" y="2141313"/>
            <a:ext cx="10260000" cy="64165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278D71-8724-D990-B549-9774DB653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0" y="5047174"/>
            <a:ext cx="5760000" cy="3800066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C3792888-8FF0-A692-3374-496F27F85B39}"/>
              </a:ext>
            </a:extLst>
          </p:cNvPr>
          <p:cNvSpPr txBox="1"/>
          <p:nvPr/>
        </p:nvSpPr>
        <p:spPr>
          <a:xfrm>
            <a:off x="11847083" y="2696956"/>
            <a:ext cx="5669840" cy="141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839"/>
              </a:lnSpc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rgbClr val="000000"/>
                </a:solidFill>
                <a:latin typeface="Montserrat"/>
              </a:rPr>
              <a:t>Distribution: Normally distributed to a great extent.</a:t>
            </a:r>
          </a:p>
          <a:p>
            <a:pPr>
              <a:lnSpc>
                <a:spcPts val="3839"/>
              </a:lnSpc>
            </a:pPr>
            <a:endParaRPr lang="en-US" sz="2399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31960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1701236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D372">
                <a:alpha val="17647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625235" y="2275519"/>
            <a:ext cx="7970342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</a:pPr>
            <a:r>
              <a:rPr lang="en-US" sz="4800" dirty="0">
                <a:solidFill>
                  <a:srgbClr val="000000"/>
                </a:solidFill>
                <a:latin typeface="League Spartan Bold"/>
              </a:rPr>
              <a:t>Without considering </a:t>
            </a:r>
          </a:p>
          <a:p>
            <a:pPr algn="ctr">
              <a:lnSpc>
                <a:spcPts val="6497"/>
              </a:lnSpc>
            </a:pPr>
            <a:r>
              <a:rPr lang="en-US" sz="4800" dirty="0">
                <a:solidFill>
                  <a:srgbClr val="000000"/>
                </a:solidFill>
                <a:latin typeface="League Spartan Bold"/>
              </a:rPr>
              <a:t>interaction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0006" y="4661607"/>
            <a:ext cx="6400800" cy="344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3"/>
              </a:lnSpc>
            </a:pPr>
            <a:r>
              <a:rPr lang="en-US" sz="2081" b="1" spc="33" dirty="0">
                <a:solidFill>
                  <a:srgbClr val="000000"/>
                </a:solidFill>
                <a:latin typeface="Montserrat"/>
              </a:rPr>
              <a:t>Total Covid cases = A</a:t>
            </a:r>
            <a:r>
              <a:rPr lang="en-US" sz="2081" b="1" spc="33" baseline="-25000" dirty="0">
                <a:solidFill>
                  <a:srgbClr val="000000"/>
                </a:solidFill>
                <a:latin typeface="Montserrat"/>
              </a:rPr>
              <a:t>1</a:t>
            </a:r>
            <a:r>
              <a:rPr lang="en-US" sz="2081" b="1" spc="33" dirty="0">
                <a:solidFill>
                  <a:srgbClr val="000000"/>
                </a:solidFill>
                <a:latin typeface="Montserrat"/>
              </a:rPr>
              <a:t>(log-PD) + B</a:t>
            </a:r>
            <a:r>
              <a:rPr lang="en-US" sz="2081" b="1" spc="33" baseline="-25000" dirty="0">
                <a:solidFill>
                  <a:srgbClr val="000000"/>
                </a:solidFill>
                <a:latin typeface="Montserrat"/>
              </a:rPr>
              <a:t>1</a:t>
            </a:r>
            <a:r>
              <a:rPr lang="en-US" sz="2081" b="1" spc="33" dirty="0">
                <a:solidFill>
                  <a:srgbClr val="000000"/>
                </a:solidFill>
                <a:latin typeface="Montserrat"/>
              </a:rPr>
              <a:t>(AQI) + D</a:t>
            </a:r>
            <a:r>
              <a:rPr lang="en-US" sz="2081" b="1" spc="33" baseline="-25000" dirty="0">
                <a:solidFill>
                  <a:srgbClr val="000000"/>
                </a:solidFill>
                <a:latin typeface="Montserrat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6B576-569B-E10B-901F-7C814BB33F57}"/>
              </a:ext>
            </a:extLst>
          </p:cNvPr>
          <p:cNvSpPr txBox="1"/>
          <p:nvPr/>
        </p:nvSpPr>
        <p:spPr>
          <a:xfrm>
            <a:off x="1143000" y="8936362"/>
            <a:ext cx="4343400" cy="321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400" dirty="0">
                <a:solidFill>
                  <a:srgbClr val="000000"/>
                </a:solidFill>
                <a:latin typeface="Montserrat"/>
              </a:rPr>
              <a:t>https://github.com/Advay2803/Math-Project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D7CF60EF-A204-98C6-AA46-A2DFD1F85D29}"/>
              </a:ext>
            </a:extLst>
          </p:cNvPr>
          <p:cNvSpPr txBox="1"/>
          <p:nvPr/>
        </p:nvSpPr>
        <p:spPr>
          <a:xfrm>
            <a:off x="1028700" y="491008"/>
            <a:ext cx="16230600" cy="1251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883"/>
              </a:lnSpc>
            </a:pPr>
            <a:r>
              <a:rPr lang="en-US" sz="6000" dirty="0">
                <a:solidFill>
                  <a:srgbClr val="F9C041"/>
                </a:solidFill>
                <a:latin typeface="League Spartan Bold"/>
              </a:rPr>
              <a:t>Mathematical Model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E271A1-3598-170E-6E20-E676ED012C16}"/>
              </a:ext>
            </a:extLst>
          </p:cNvPr>
          <p:cNvGrpSpPr/>
          <p:nvPr/>
        </p:nvGrpSpPr>
        <p:grpSpPr>
          <a:xfrm>
            <a:off x="1028700" y="1028700"/>
            <a:ext cx="1562949" cy="417760"/>
            <a:chOff x="0" y="0"/>
            <a:chExt cx="570168" cy="152400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0C040420-802D-49B6-6AA3-F849A3E1B9EE}"/>
                </a:ext>
              </a:extLst>
            </p:cNvPr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7" name="TextBox 8">
            <a:extLst>
              <a:ext uri="{FF2B5EF4-FFF2-40B4-BE49-F238E27FC236}">
                <a16:creationId xmlns:a16="http://schemas.microsoft.com/office/drawing/2014/main" id="{B9D1F175-7329-1DD0-91D5-95D98D75AFF3}"/>
              </a:ext>
            </a:extLst>
          </p:cNvPr>
          <p:cNvSpPr txBox="1"/>
          <p:nvPr/>
        </p:nvSpPr>
        <p:spPr>
          <a:xfrm>
            <a:off x="9816557" y="2275520"/>
            <a:ext cx="8073577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</a:pPr>
            <a:r>
              <a:rPr lang="en-US" sz="4800" dirty="0">
                <a:solidFill>
                  <a:srgbClr val="000000"/>
                </a:solidFill>
                <a:latin typeface="League Spartan Bold"/>
              </a:rPr>
              <a:t>With considering </a:t>
            </a:r>
          </a:p>
          <a:p>
            <a:pPr algn="ctr">
              <a:lnSpc>
                <a:spcPts val="6497"/>
              </a:lnSpc>
            </a:pPr>
            <a:r>
              <a:rPr lang="en-US" sz="4800" dirty="0">
                <a:solidFill>
                  <a:srgbClr val="000000"/>
                </a:solidFill>
                <a:latin typeface="League Spartan Bold"/>
              </a:rPr>
              <a:t>interaction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34C2E107-3597-F1FD-68BA-34F762901B75}"/>
              </a:ext>
            </a:extLst>
          </p:cNvPr>
          <p:cNvSpPr txBox="1"/>
          <p:nvPr/>
        </p:nvSpPr>
        <p:spPr>
          <a:xfrm>
            <a:off x="9630055" y="4475660"/>
            <a:ext cx="8429345" cy="716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3"/>
              </a:lnSpc>
            </a:pPr>
            <a:r>
              <a:rPr lang="en-US" sz="2081" b="1" spc="33" dirty="0">
                <a:solidFill>
                  <a:srgbClr val="000000"/>
                </a:solidFill>
                <a:latin typeface="Montserrat"/>
              </a:rPr>
              <a:t>Total Covid cases  = A</a:t>
            </a:r>
            <a:r>
              <a:rPr lang="en-US" sz="2081" b="1" spc="33" baseline="-25000" dirty="0">
                <a:solidFill>
                  <a:srgbClr val="000000"/>
                </a:solidFill>
                <a:latin typeface="Montserrat"/>
              </a:rPr>
              <a:t>2</a:t>
            </a:r>
            <a:r>
              <a:rPr lang="en-US" sz="2081" b="1" spc="33" dirty="0">
                <a:solidFill>
                  <a:srgbClr val="000000"/>
                </a:solidFill>
                <a:latin typeface="Montserrat"/>
              </a:rPr>
              <a:t>(log-PD) +B</a:t>
            </a:r>
            <a:r>
              <a:rPr lang="en-US" sz="2081" b="1" spc="33" baseline="-25000" dirty="0">
                <a:solidFill>
                  <a:srgbClr val="000000"/>
                </a:solidFill>
                <a:latin typeface="Montserrat"/>
              </a:rPr>
              <a:t>2</a:t>
            </a:r>
            <a:r>
              <a:rPr lang="en-US" sz="2081" b="1" spc="33" dirty="0">
                <a:solidFill>
                  <a:srgbClr val="000000"/>
                </a:solidFill>
                <a:latin typeface="Montserrat"/>
              </a:rPr>
              <a:t>(AQI) + C</a:t>
            </a:r>
            <a:r>
              <a:rPr lang="en-US" sz="2081" b="1" spc="33" baseline="-25000" dirty="0">
                <a:solidFill>
                  <a:srgbClr val="000000"/>
                </a:solidFill>
                <a:latin typeface="Montserrat"/>
              </a:rPr>
              <a:t>2</a:t>
            </a:r>
            <a:r>
              <a:rPr lang="en-US" sz="2081" b="1" spc="33" dirty="0">
                <a:solidFill>
                  <a:srgbClr val="000000"/>
                </a:solidFill>
                <a:latin typeface="Montserrat"/>
              </a:rPr>
              <a:t>(log-PD </a:t>
            </a:r>
            <a:r>
              <a:rPr lang="en-US" sz="2081" b="1" i="1" spc="33" dirty="0">
                <a:solidFill>
                  <a:srgbClr val="000000"/>
                </a:solidFill>
                <a:latin typeface="Montserrat"/>
              </a:rPr>
              <a:t>x</a:t>
            </a:r>
            <a:r>
              <a:rPr lang="en-US" sz="2081" b="1" spc="33" dirty="0">
                <a:solidFill>
                  <a:srgbClr val="000000"/>
                </a:solidFill>
                <a:latin typeface="Montserrat"/>
              </a:rPr>
              <a:t> AQI) </a:t>
            </a:r>
          </a:p>
          <a:p>
            <a:pPr>
              <a:lnSpc>
                <a:spcPts val="2913"/>
              </a:lnSpc>
            </a:pPr>
            <a:r>
              <a:rPr lang="en-US" sz="2081" b="1" spc="33" dirty="0">
                <a:solidFill>
                  <a:srgbClr val="000000"/>
                </a:solidFill>
                <a:latin typeface="Montserrat"/>
              </a:rPr>
              <a:t>				+ D</a:t>
            </a:r>
            <a:r>
              <a:rPr lang="en-US" sz="2081" b="1" spc="33" baseline="-25000" dirty="0">
                <a:solidFill>
                  <a:srgbClr val="000000"/>
                </a:solidFill>
                <a:latin typeface="Montserrat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0CBB4B-3DB0-9EBB-01A9-396826559B9B}"/>
                  </a:ext>
                </a:extLst>
              </p:cNvPr>
              <p:cNvSpPr txBox="1"/>
              <p:nvPr/>
            </p:nvSpPr>
            <p:spPr>
              <a:xfrm>
                <a:off x="2657442" y="6133563"/>
                <a:ext cx="390592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0CBB4B-3DB0-9EBB-01A9-396826559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442" y="6133563"/>
                <a:ext cx="3905929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982554-0E42-40F3-561F-7402C5D4BD99}"/>
                  </a:ext>
                </a:extLst>
              </p:cNvPr>
              <p:cNvSpPr txBox="1"/>
              <p:nvPr/>
            </p:nvSpPr>
            <p:spPr>
              <a:xfrm>
                <a:off x="11049000" y="6109408"/>
                <a:ext cx="560869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982554-0E42-40F3-561F-7402C5D4B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000" y="6109408"/>
                <a:ext cx="560869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4EE8EAF-5BA4-D852-79CF-1B82695461EA}"/>
              </a:ext>
            </a:extLst>
          </p:cNvPr>
          <p:cNvSpPr txBox="1"/>
          <p:nvPr/>
        </p:nvSpPr>
        <p:spPr>
          <a:xfrm>
            <a:off x="12314293" y="8775393"/>
            <a:ext cx="4343400" cy="68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dirty="0">
                <a:solidFill>
                  <a:srgbClr val="000000"/>
                </a:solidFill>
                <a:latin typeface="Montserrat"/>
              </a:rPr>
              <a:t>**PD : Population Density</a:t>
            </a:r>
          </a:p>
          <a:p>
            <a:pPr algn="r">
              <a:lnSpc>
                <a:spcPts val="2799"/>
              </a:lnSpc>
            </a:pPr>
            <a:r>
              <a:rPr lang="en-US" dirty="0">
                <a:solidFill>
                  <a:srgbClr val="000000"/>
                </a:solidFill>
                <a:latin typeface="Montserrat"/>
              </a:rPr>
              <a:t>**AQI : Air Quality Index</a:t>
            </a:r>
          </a:p>
        </p:txBody>
      </p:sp>
    </p:spTree>
    <p:extLst>
      <p:ext uri="{BB962C8B-B14F-4D97-AF65-F5344CB8AC3E}">
        <p14:creationId xmlns:p14="http://schemas.microsoft.com/office/powerpoint/2010/main" val="2137646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491008"/>
            <a:ext cx="16230600" cy="1271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883"/>
              </a:lnSpc>
            </a:pPr>
            <a:r>
              <a:rPr lang="en-US" sz="6000" dirty="0">
                <a:solidFill>
                  <a:srgbClr val="F9C041"/>
                </a:solidFill>
                <a:latin typeface="League Spartan Bold"/>
              </a:rPr>
              <a:t>Logarithmic form v/s Normal form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1028700"/>
            <a:ext cx="1562949" cy="417760"/>
            <a:chOff x="0" y="0"/>
            <a:chExt cx="570168" cy="152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ED06540A-3E55-4597-8E9C-4B785CA36414}"/>
              </a:ext>
            </a:extLst>
          </p:cNvPr>
          <p:cNvSpPr txBox="1"/>
          <p:nvPr/>
        </p:nvSpPr>
        <p:spPr>
          <a:xfrm>
            <a:off x="1143000" y="8936362"/>
            <a:ext cx="4343400" cy="321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400" dirty="0">
                <a:solidFill>
                  <a:srgbClr val="000000"/>
                </a:solidFill>
                <a:latin typeface="Montserrat"/>
              </a:rPr>
              <a:t>https://github.com/Advay2803/Math-Project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463EFF-9106-263C-617D-72A0B269A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161" y="2392922"/>
            <a:ext cx="7020000" cy="4479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A5B00B-4CBA-028B-839F-F931313BC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840" y="2392922"/>
            <a:ext cx="7020000" cy="4479405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A5811C34-A353-DBAE-88B3-DE1BEE40F5B8}"/>
              </a:ext>
            </a:extLst>
          </p:cNvPr>
          <p:cNvSpPr txBox="1"/>
          <p:nvPr/>
        </p:nvSpPr>
        <p:spPr>
          <a:xfrm>
            <a:off x="2099187" y="7242142"/>
            <a:ext cx="14667653" cy="1416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839"/>
              </a:lnSpc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rgbClr val="000000"/>
                </a:solidFill>
                <a:latin typeface="Montserrat" panose="00000500000000000000" pitchFamily="2" charset="0"/>
              </a:rPr>
              <a:t>Number of COVID cases (y) </a:t>
            </a:r>
            <a:r>
              <a:rPr lang="en-IN" sz="2400" b="0" i="0" dirty="0">
                <a:solidFill>
                  <a:srgbClr val="202124"/>
                </a:solidFill>
                <a:effectLst/>
                <a:latin typeface="Montserrat" panose="00000500000000000000" pitchFamily="2" charset="0"/>
              </a:rPr>
              <a:t>∝ log-Population Density (ln(x</a:t>
            </a:r>
            <a:r>
              <a:rPr lang="en-IN" sz="2400" b="0" i="0" baseline="-25000" dirty="0">
                <a:solidFill>
                  <a:srgbClr val="202124"/>
                </a:solidFill>
                <a:effectLst/>
                <a:latin typeface="Montserrat" panose="00000500000000000000" pitchFamily="2" charset="0"/>
              </a:rPr>
              <a:t>1</a:t>
            </a:r>
            <a:r>
              <a:rPr lang="en-IN" sz="2400" b="0" i="0" dirty="0">
                <a:solidFill>
                  <a:srgbClr val="202124"/>
                </a:solidFill>
                <a:effectLst/>
                <a:latin typeface="Montserrat" panose="00000500000000000000" pitchFamily="2" charset="0"/>
              </a:rPr>
              <a:t>))</a:t>
            </a:r>
          </a:p>
          <a:p>
            <a:pPr marL="342900" indent="-342900">
              <a:lnSpc>
                <a:spcPts val="3839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02124"/>
                </a:solidFill>
                <a:latin typeface="Montserrat" panose="00000500000000000000" pitchFamily="2" charset="0"/>
              </a:rPr>
              <a:t>Log form, improves linearity between the dependent and independent variables and boost the validity of statistical analysis.</a:t>
            </a:r>
            <a:endParaRPr lang="en-US" sz="2399"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478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491008"/>
            <a:ext cx="16230600" cy="1271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883"/>
              </a:lnSpc>
            </a:pPr>
            <a:r>
              <a:rPr lang="en-US" sz="6000" dirty="0">
                <a:solidFill>
                  <a:srgbClr val="F9C041"/>
                </a:solidFill>
                <a:latin typeface="League Spartan Bold"/>
              </a:rPr>
              <a:t>Effect of AQI on COVID cases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0200" y="2933700"/>
            <a:ext cx="4953000" cy="3852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839"/>
              </a:lnSpc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rgbClr val="000000"/>
                </a:solidFill>
                <a:latin typeface="Montserrat" panose="00000500000000000000" pitchFamily="2" charset="0"/>
              </a:rPr>
              <a:t>Number of COVID cases (y) </a:t>
            </a:r>
            <a:r>
              <a:rPr lang="en-IN" sz="2400" b="0" i="0" dirty="0">
                <a:solidFill>
                  <a:srgbClr val="202124"/>
                </a:solidFill>
                <a:effectLst/>
                <a:latin typeface="Montserrat" panose="00000500000000000000" pitchFamily="2" charset="0"/>
              </a:rPr>
              <a:t>∝ Air Quality Index (x</a:t>
            </a:r>
            <a:r>
              <a:rPr lang="en-IN" sz="2400" b="0" i="0" baseline="-25000" dirty="0">
                <a:solidFill>
                  <a:srgbClr val="202124"/>
                </a:solidFill>
                <a:effectLst/>
                <a:latin typeface="Montserrat" panose="00000500000000000000" pitchFamily="2" charset="0"/>
              </a:rPr>
              <a:t>2</a:t>
            </a:r>
            <a:r>
              <a:rPr lang="en-IN" sz="2400" b="0" i="0" dirty="0">
                <a:solidFill>
                  <a:srgbClr val="202124"/>
                </a:solidFill>
                <a:effectLst/>
                <a:latin typeface="Montserrat" panose="00000500000000000000" pitchFamily="2" charset="0"/>
              </a:rPr>
              <a:t>)</a:t>
            </a:r>
          </a:p>
          <a:p>
            <a:pPr marL="342900" indent="-342900">
              <a:lnSpc>
                <a:spcPts val="3839"/>
              </a:lnSpc>
              <a:buFont typeface="Arial" panose="020B0604020202020204" pitchFamily="34" charset="0"/>
              <a:buChar char="•"/>
            </a:pPr>
            <a:endParaRPr lang="en-IN" sz="2400" b="0" i="0" dirty="0">
              <a:solidFill>
                <a:srgbClr val="202124"/>
              </a:solidFill>
              <a:effectLst/>
              <a:latin typeface="Montserrat" panose="00000500000000000000" pitchFamily="2" charset="0"/>
            </a:endParaRPr>
          </a:p>
          <a:p>
            <a:pPr marL="342900" indent="-342900">
              <a:lnSpc>
                <a:spcPts val="3839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02124"/>
                </a:solidFill>
                <a:latin typeface="Montserrat" panose="00000500000000000000" pitchFamily="2" charset="0"/>
              </a:rPr>
              <a:t>Many counties have similar AQI value but different COVID cases, this might be due to ease on lockdown restrictions, public gathering, etc</a:t>
            </a:r>
            <a:endParaRPr lang="en-US" sz="2399"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28700" y="1028700"/>
            <a:ext cx="1562949" cy="417760"/>
            <a:chOff x="0" y="0"/>
            <a:chExt cx="570168" cy="152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ED06540A-3E55-4597-8E9C-4B785CA36414}"/>
              </a:ext>
            </a:extLst>
          </p:cNvPr>
          <p:cNvSpPr txBox="1"/>
          <p:nvPr/>
        </p:nvSpPr>
        <p:spPr>
          <a:xfrm>
            <a:off x="1143000" y="8936362"/>
            <a:ext cx="4343400" cy="321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400" dirty="0">
                <a:solidFill>
                  <a:srgbClr val="000000"/>
                </a:solidFill>
                <a:latin typeface="Montserrat"/>
              </a:rPr>
              <a:t>https://github.com/Advay2803/Math-Project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7A5C07-4EEF-F697-F8B0-74ED75D2E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2259414"/>
            <a:ext cx="9751200" cy="622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24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774</Words>
  <Application>Microsoft Office PowerPoint</Application>
  <PresentationFormat>Custom</PresentationFormat>
  <Paragraphs>106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Montserrat</vt:lpstr>
      <vt:lpstr>Cambria Math</vt:lpstr>
      <vt:lpstr>Aileron Regular Bold</vt:lpstr>
      <vt:lpstr>Calibri</vt:lpstr>
      <vt:lpstr>Aileron Regular</vt:lpstr>
      <vt:lpstr>-apple-system</vt:lpstr>
      <vt:lpstr>League Spartan Bold</vt:lpstr>
      <vt:lpstr>Amsterdam Four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 Project-1</dc:title>
  <dc:creator>ADS288@pitt.edu</dc:creator>
  <cp:keywords>Project</cp:keywords>
  <cp:lastModifiedBy>Shirwalkar, Advay Naval</cp:lastModifiedBy>
  <cp:revision>8</cp:revision>
  <dcterms:created xsi:type="dcterms:W3CDTF">2006-08-16T00:00:00Z</dcterms:created>
  <dcterms:modified xsi:type="dcterms:W3CDTF">2022-10-25T08:40:54Z</dcterms:modified>
  <dc:identifier>DAFP71Wvg5U</dc:identifier>
</cp:coreProperties>
</file>